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80" r:id="rId4"/>
    <p:sldId id="257" r:id="rId5"/>
    <p:sldId id="258" r:id="rId6"/>
    <p:sldId id="260" r:id="rId7"/>
    <p:sldId id="261" r:id="rId8"/>
    <p:sldId id="262" r:id="rId9"/>
    <p:sldId id="265" r:id="rId10"/>
    <p:sldId id="263" r:id="rId11"/>
    <p:sldId id="264" r:id="rId12"/>
    <p:sldId id="268" r:id="rId13"/>
    <p:sldId id="267" r:id="rId14"/>
    <p:sldId id="269" r:id="rId15"/>
    <p:sldId id="272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 autoAdjust="0"/>
    <p:restoredTop sz="91692"/>
  </p:normalViewPr>
  <p:slideViewPr>
    <p:cSldViewPr snapToGrid="0">
      <p:cViewPr varScale="1">
        <p:scale>
          <a:sx n="102" d="100"/>
          <a:sy n="10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3A572-53F9-6D4C-9E6F-76D79331F11D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62AE2-4641-5548-B3A1-A17D89CCF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33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 : permettre aux intervenants  de comprendre  pourquoi ils ne doivent pas attendre «  la demande » et intervenir aussitôt qu’une situation  s’y prête voire même , si le cadre le leur </a:t>
            </a:r>
            <a:r>
              <a:rPr lang="fr-FR" dirty="0" err="1"/>
              <a:t>trvail</a:t>
            </a:r>
            <a:r>
              <a:rPr lang="fr-FR" dirty="0"/>
              <a:t> s’y prête faire </a:t>
            </a:r>
          </a:p>
          <a:p>
            <a:r>
              <a:rPr lang="fr-FR" dirty="0"/>
              <a:t>De la </a:t>
            </a:r>
            <a:r>
              <a:rPr lang="fr-FR" dirty="0" err="1"/>
              <a:t>prevention</a:t>
            </a:r>
            <a:r>
              <a:rPr lang="fr-FR" dirty="0"/>
              <a:t> </a:t>
            </a:r>
            <a:r>
              <a:rPr lang="fr-FR" dirty="0" err="1"/>
              <a:t>auorès</a:t>
            </a:r>
            <a:r>
              <a:rPr lang="fr-FR" dirty="0"/>
              <a:t> de </a:t>
            </a:r>
            <a:r>
              <a:rPr lang="fr-FR" dirty="0" err="1"/>
              <a:t>ous</a:t>
            </a:r>
            <a:r>
              <a:rPr lang="fr-FR" dirty="0"/>
              <a:t> les publics  . Ne pas chercher «  la «  bonne personne qui est le plus ajustée pour aborder la question . Plus ce sujet devient familier aux </a:t>
            </a:r>
            <a:r>
              <a:rPr lang="fr-FR" dirty="0" err="1"/>
              <a:t>interlocuteirs</a:t>
            </a:r>
            <a:r>
              <a:rPr lang="fr-FR" dirty="0"/>
              <a:t> plus il sera facilement abordé et donc entendu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9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 : Tu expliques en quoi ces </a:t>
            </a:r>
            <a:r>
              <a:rPr lang="fr-FR" dirty="0" err="1"/>
              <a:t>reprsentations</a:t>
            </a:r>
            <a:r>
              <a:rPr lang="fr-FR" dirty="0"/>
              <a:t> freinent l’(accès au soin et comment l’isolement est un facteur aggravant qui renforce la honte </a:t>
            </a:r>
            <a:r>
              <a:rPr lang="fr-FR" dirty="0" err="1"/>
              <a:t>etc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41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 : pas besoin «  d’aveu » pour intervenir , expliquer en quoi une relation de confiance va permettre a la personne d’avancer sans être passée par la case «  aveu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84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 et Q3 : Q1 car il faut avoir en tête qu’une personne qui consomme a trouvé pendant un temps une bonne solution , celle qui lui convenait et était sans doute «  la moins pire » et qu’il faut avoir cela en </a:t>
            </a:r>
            <a:r>
              <a:rPr lang="fr-FR" dirty="0" err="1"/>
              <a:t>tpête</a:t>
            </a:r>
            <a:r>
              <a:rPr lang="fr-FR" dirty="0"/>
              <a:t> pour </a:t>
            </a:r>
            <a:r>
              <a:rPr lang="fr-FR" dirty="0" err="1"/>
              <a:t>abirder</a:t>
            </a:r>
            <a:r>
              <a:rPr lang="fr-FR" dirty="0"/>
              <a:t> la personne et </a:t>
            </a:r>
            <a:r>
              <a:rPr lang="fr-FR" dirty="0" err="1"/>
              <a:t>valoroser</a:t>
            </a:r>
            <a:r>
              <a:rPr lang="fr-FR" dirty="0"/>
              <a:t> cette solution en essayant d’en comprendre le contexte …. Et en </a:t>
            </a:r>
            <a:r>
              <a:rPr lang="fr-FR" dirty="0" err="1"/>
              <a:t>me^me</a:t>
            </a:r>
            <a:r>
              <a:rPr lang="fr-FR" dirty="0"/>
              <a:t> temps c’est en Q3 car cette réponse est toujours plus «  rapide » que le dialogue et que </a:t>
            </a:r>
            <a:r>
              <a:rPr lang="fr-FR" dirty="0" err="1"/>
              <a:t>qseul</a:t>
            </a:r>
            <a:r>
              <a:rPr lang="fr-FR" dirty="0"/>
              <a:t> le temps et la confiance de la personne lui permettront de «  </a:t>
            </a:r>
            <a:r>
              <a:rPr lang="fr-FR" dirty="0" err="1"/>
              <a:t>préferer</a:t>
            </a:r>
            <a:r>
              <a:rPr lang="fr-FR" dirty="0"/>
              <a:t> » le dialogue au soulagement immédiat du produit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522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Q2 : Une des pistes pour </a:t>
            </a:r>
            <a:r>
              <a:rPr lang="fr-FR" dirty="0" err="1"/>
              <a:t>prserver</a:t>
            </a:r>
            <a:r>
              <a:rPr lang="fr-FR" dirty="0"/>
              <a:t> un cadre </a:t>
            </a:r>
            <a:r>
              <a:rPr lang="fr-FR" dirty="0" err="1"/>
              <a:t>relatonnel</a:t>
            </a:r>
            <a:r>
              <a:rPr lang="fr-FR" dirty="0"/>
              <a:t> pertinent est de sans cesse revenir a la maladie et expliquer l’ambivalence ..</a:t>
            </a:r>
          </a:p>
          <a:p>
            <a:r>
              <a:rPr lang="fr-FR" dirty="0"/>
              <a:t>Plus on est a l’aise avec le «  scientifique » plus on peut </a:t>
            </a:r>
            <a:r>
              <a:rPr lang="fr-FR" dirty="0" err="1"/>
              <a:t>utliser</a:t>
            </a:r>
            <a:r>
              <a:rPr lang="fr-FR" dirty="0"/>
              <a:t> notamment le </a:t>
            </a:r>
            <a:r>
              <a:rPr lang="fr-FR" dirty="0" err="1"/>
              <a:t>circuite</a:t>
            </a:r>
            <a:r>
              <a:rPr lang="fr-FR" dirty="0"/>
              <a:t> de récompense . Tu peux  intercaler ici le petit </a:t>
            </a:r>
            <a:r>
              <a:rPr lang="fr-FR" dirty="0" err="1"/>
              <a:t>exptrait</a:t>
            </a:r>
            <a:r>
              <a:rPr lang="fr-FR" dirty="0"/>
              <a:t> sur le circuit de récompense </a:t>
            </a:r>
            <a:r>
              <a:rPr lang="fr-FR" dirty="0" err="1"/>
              <a:t>qyui</a:t>
            </a:r>
            <a:r>
              <a:rPr lang="fr-FR" dirty="0"/>
              <a:t> va détruire pas mal de représentations  et permettre au sujet de comprendre de quoi il souffre en sentant l’appui de l’intervenant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022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Q1-Q3 : On peut soit positionner le DSM en Q1 et poser que les intervenants doivent connaitre cette </a:t>
            </a:r>
            <a:r>
              <a:rPr lang="fr-FR" dirty="0" err="1"/>
              <a:t>claissification</a:t>
            </a:r>
            <a:r>
              <a:rPr lang="fr-FR" dirty="0"/>
              <a:t> pour pouvoir construire un projet de soin qui tiendra de compte de la façon dont l’alcool </a:t>
            </a:r>
            <a:r>
              <a:rPr lang="fr-FR" dirty="0" err="1"/>
              <a:t>étaitv</a:t>
            </a:r>
            <a:r>
              <a:rPr lang="fr-FR" dirty="0"/>
              <a:t> utilisé dans la vie de la personne et surtout qu’est ce que cela était venu remplacer ?</a:t>
            </a:r>
          </a:p>
          <a:p>
            <a:r>
              <a:rPr lang="fr-FR" dirty="0"/>
              <a:t>On peut aussi le placer en Q3 , pour aider a comprendre que l’alcool était venu prendre la place des activités ou même des obligations et que ce sera la </a:t>
            </a:r>
            <a:r>
              <a:rPr lang="fr-FR" dirty="0" err="1"/>
              <a:t>relatiion</a:t>
            </a:r>
            <a:r>
              <a:rPr lang="fr-FR" dirty="0"/>
              <a:t> qui va être le «  produit de </a:t>
            </a:r>
            <a:r>
              <a:rPr lang="fr-FR" dirty="0" err="1"/>
              <a:t>subsitution</a:t>
            </a:r>
            <a:r>
              <a:rPr lang="fr-FR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277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Q2 : Le c’est plus fort que moi permet de conserver ce cadre de relation . En effet , accepter que ce soit «  plus fort que la personne » permet de devenir l’allié de la personne contre le produit qui essaie de reprendre le pouvoir …. Par ailleurs , c’est important de bien comprendre que l’arrêt  ( en effet bien souvent possible ) n’est en aucun cas un signe de non trouble … Cet aspect est </a:t>
            </a:r>
            <a:r>
              <a:rPr lang="fr-FR" dirty="0" err="1"/>
              <a:t>fondzmental</a:t>
            </a:r>
            <a:r>
              <a:rPr lang="fr-FR" dirty="0"/>
              <a:t> pour </a:t>
            </a:r>
            <a:r>
              <a:rPr lang="fr-FR" dirty="0" err="1"/>
              <a:t>rtoutes</a:t>
            </a:r>
            <a:r>
              <a:rPr lang="fr-FR" dirty="0"/>
              <a:t> les personnes qui font de la </a:t>
            </a:r>
            <a:r>
              <a:rPr lang="fr-FR" dirty="0" err="1"/>
              <a:t>preventtion</a:t>
            </a:r>
            <a:r>
              <a:rPr lang="fr-FR" dirty="0"/>
              <a:t> et qui se trouveront parfois «  piégées » par «  je m’arrête  quand je veux » 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8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Q3 : Je fais que le cerveau soit «  piraté «  par le produit témoigne de la place du produit  dans la vie de la personne .</a:t>
            </a:r>
          </a:p>
          <a:p>
            <a:r>
              <a:rPr lang="fr-FR" dirty="0"/>
              <a:t>L’intervenant peut nommer cette place ce qui renforcera le lien et l’alliance thérapeutique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839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Q2 : Il s’agit la de «  basculer » du coté » de la personne en comprenant que la «  poursuite de la consommation «  est un critère du trouble et. Non un défaut ou une faille ….</a:t>
            </a:r>
          </a:p>
          <a:p>
            <a:r>
              <a:rPr lang="fr-FR" dirty="0"/>
              <a:t>L’explicitation de ce critère permet de </a:t>
            </a:r>
            <a:r>
              <a:rPr lang="fr-FR" dirty="0" err="1"/>
              <a:t>preserver</a:t>
            </a:r>
            <a:r>
              <a:rPr lang="fr-FR" dirty="0"/>
              <a:t> le cadre relationnel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301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 –Q2 –Q3 :</a:t>
            </a:r>
          </a:p>
          <a:p>
            <a:endParaRPr lang="fr-FR" dirty="0"/>
          </a:p>
          <a:p>
            <a:r>
              <a:rPr lang="fr-FR" dirty="0"/>
              <a:t>Au choix selon l’</a:t>
            </a:r>
            <a:r>
              <a:rPr lang="fr-FR" dirty="0" err="1"/>
              <a:t>orgalination</a:t>
            </a:r>
            <a:r>
              <a:rPr lang="fr-FR" dirty="0"/>
              <a:t> que tu choisis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En Q1 : il s’agit </a:t>
            </a:r>
            <a:r>
              <a:rPr lang="fr-FR" dirty="0" err="1"/>
              <a:t>suttout</a:t>
            </a:r>
            <a:r>
              <a:rPr lang="fr-FR" dirty="0"/>
              <a:t> de pointer « l’avance de la parole » </a:t>
            </a:r>
          </a:p>
          <a:p>
            <a:pPr marL="171450" indent="-171450">
              <a:buFontTx/>
              <a:buChar char="-"/>
            </a:pPr>
            <a:r>
              <a:rPr lang="fr-FR" dirty="0"/>
              <a:t>En Q2 :  Vanter les </a:t>
            </a:r>
            <a:r>
              <a:rPr lang="fr-FR" dirty="0" err="1"/>
              <a:t>benefices</a:t>
            </a:r>
            <a:r>
              <a:rPr lang="fr-FR" dirty="0"/>
              <a:t> du produit permet de s’</a:t>
            </a:r>
            <a:r>
              <a:rPr lang="fr-FR" dirty="0" err="1"/>
              <a:t>assuer</a:t>
            </a:r>
            <a:r>
              <a:rPr lang="fr-FR" dirty="0"/>
              <a:t> d’une bonne alliance , garante du cadre de soin </a:t>
            </a:r>
          </a:p>
          <a:p>
            <a:pPr marL="171450" indent="-171450">
              <a:buFontTx/>
              <a:buChar char="-"/>
            </a:pPr>
            <a:r>
              <a:rPr lang="fr-FR" dirty="0"/>
              <a:t>-En Q3 : C’est le fait d’être présent «  à la place » du produit ….. Quel que soient les aléas du soin et de l’accompagnement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04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Q3 : Nommer explicitement les bons effets du produit permet de comprendre la pace que le produit a occupé dans la vie de la personne .</a:t>
            </a:r>
          </a:p>
          <a:p>
            <a:r>
              <a:rPr lang="fr-FR" dirty="0"/>
              <a:t>Par exemple chez </a:t>
            </a:r>
            <a:r>
              <a:rPr lang="fr-FR" dirty="0" err="1"/>
              <a:t>qq</a:t>
            </a:r>
            <a:r>
              <a:rPr lang="fr-FR" dirty="0"/>
              <a:t> un de douloureux le produit est devenu le meilleur  antalgique et donc </a:t>
            </a:r>
            <a:r>
              <a:rPr lang="fr-FR" dirty="0" err="1"/>
              <a:t>deveint</a:t>
            </a:r>
            <a:r>
              <a:rPr lang="fr-FR" dirty="0"/>
              <a:t> «  central » dans la vie de la personne </a:t>
            </a:r>
          </a:p>
          <a:p>
            <a:r>
              <a:rPr lang="fr-FR" dirty="0"/>
              <a:t>Ceci peut être expliqué au patient et a son entourage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7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 : Parmi les conditions préalables , une connaissance   minimale des conséquences de la dépendance physique semble indispensable pour construire un projet de soin et ne pas se fixer sur ses propres souhaits ( par exemple contrôle de la consommation chez un dépendant physique ) . Proposer pour cela de se </a:t>
            </a:r>
            <a:r>
              <a:rPr lang="fr-FR" dirty="0" err="1"/>
              <a:t>referer</a:t>
            </a:r>
            <a:r>
              <a:rPr lang="fr-FR" dirty="0"/>
              <a:t> aux recommandations de la SFA ( 2015 ) sur les conne </a:t>
            </a:r>
            <a:r>
              <a:rPr lang="fr-FR" dirty="0" err="1"/>
              <a:t>prtaiques</a:t>
            </a:r>
            <a:r>
              <a:rPr lang="fr-FR" dirty="0"/>
              <a:t> cliniques . Un projet de soin qui ne tiendrait pas compte du type de dépendance ne peut être envisage . Expliquer au patient ce qu’est la dépendance physique pour lever le déni et faire de lui un </a:t>
            </a:r>
            <a:r>
              <a:rPr lang="fr-FR" dirty="0" err="1"/>
              <a:t>co</a:t>
            </a:r>
            <a:r>
              <a:rPr lang="fr-FR" dirty="0"/>
              <a:t> constructeur du soin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69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modifier </a:t>
            </a:r>
            <a:r>
              <a:rPr lang="fr-FR" dirty="0" err="1"/>
              <a:t>acr</a:t>
            </a:r>
            <a:r>
              <a:rPr lang="fr-FR" dirty="0"/>
              <a:t> il s’agit vraiment d’un «  spécial KTO » mais tu peux conserver amour par bienveillance </a:t>
            </a:r>
          </a:p>
          <a:p>
            <a:r>
              <a:rPr lang="fr-FR" dirty="0"/>
              <a:t>Et ainsi </a:t>
            </a:r>
            <a:r>
              <a:rPr lang="fr-FR" dirty="0" err="1"/>
              <a:t>lle</a:t>
            </a:r>
            <a:r>
              <a:rPr lang="fr-FR" dirty="0"/>
              <a:t> passer en Q2 pour montrer en quoi il faut «  te </a:t>
            </a:r>
            <a:r>
              <a:rPr lang="fr-FR" dirty="0" err="1"/>
              <a:t>ir</a:t>
            </a:r>
            <a:r>
              <a:rPr lang="fr-FR" dirty="0"/>
              <a:t> dans la </a:t>
            </a:r>
            <a:r>
              <a:rPr lang="fr-FR" dirty="0" err="1"/>
              <a:t>longuer</a:t>
            </a:r>
            <a:r>
              <a:rPr lang="fr-FR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016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 Q2 Q3 au choix , selon ce que tu choisis comme </a:t>
            </a:r>
            <a:r>
              <a:rPr lang="fr-FR" dirty="0" err="1"/>
              <a:t>constrcution</a:t>
            </a:r>
            <a:r>
              <a:rPr lang="fr-FR" dirty="0"/>
              <a:t> en fonction des autres diapos que tu veux intercaler .</a:t>
            </a:r>
          </a:p>
          <a:p>
            <a:r>
              <a:rPr lang="fr-FR" dirty="0"/>
              <a:t>A vari dire le le verrai bien en Q1 pour « poser le décor » mais il est tout aussi pertinent  en Q2 ou Q3 pour poursuivre dabs la durée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454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Q2 : Insister sur l’insuffisance de la «  cure » , et comment passer relais tout en </a:t>
            </a:r>
            <a:r>
              <a:rPr lang="fr-FR" dirty="0" err="1"/>
              <a:t>prservant</a:t>
            </a:r>
            <a:r>
              <a:rPr lang="fr-FR" dirty="0"/>
              <a:t> le lien , cela peut se faire avec une équipe d’</a:t>
            </a:r>
            <a:r>
              <a:rPr lang="fr-FR" dirty="0" err="1"/>
              <a:t>addicto</a:t>
            </a:r>
            <a:r>
              <a:rPr lang="fr-FR" dirty="0"/>
              <a:t> mais aussi avec les mouvements d’</a:t>
            </a:r>
            <a:r>
              <a:rPr lang="fr-FR" dirty="0" err="1"/>
              <a:t>enraide</a:t>
            </a:r>
            <a:r>
              <a:rPr lang="fr-FR" dirty="0"/>
              <a:t>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196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Q3 : Etre toujours présent pendant toute la durée du soin et de l’accompagnement .</a:t>
            </a:r>
            <a:br>
              <a:rPr lang="fr-FR" dirty="0"/>
            </a:br>
            <a:r>
              <a:rPr lang="fr-FR" dirty="0"/>
              <a:t>Ne pas </a:t>
            </a:r>
            <a:r>
              <a:rPr lang="fr-FR" dirty="0" err="1"/>
              <a:t>hesiter</a:t>
            </a:r>
            <a:r>
              <a:rPr lang="fr-FR" dirty="0"/>
              <a:t> a reprendre contact </a:t>
            </a:r>
          </a:p>
          <a:p>
            <a:r>
              <a:rPr lang="fr-FR" dirty="0"/>
              <a:t>Expliquer tout le parcours de soin ( y compris les </a:t>
            </a:r>
            <a:r>
              <a:rPr lang="fr-FR" dirty="0" err="1"/>
              <a:t>reconsommations</a:t>
            </a:r>
            <a:r>
              <a:rPr lang="fr-FR"/>
              <a:t> 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33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93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 : Pose la question de la demande et de «  l’attente » de cette demande qui fait perdre un temps inutile …. Préciser que les personnes qui «  montrent » sont déjà très avancées car pendant très longtemps elle «  cachent » … Admettre donc qu’il s’agit d »’un «  équivalent » de demande et comprendre qu’en raison de l’ambivalence , un temps va se poser entre la réponse apportée et son </a:t>
            </a:r>
            <a:r>
              <a:rPr lang="fr-FR" dirty="0" err="1"/>
              <a:t>éffet</a:t>
            </a:r>
            <a:r>
              <a:rPr lang="fr-FR" dirty="0"/>
              <a:t>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17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Q2 : Pour </a:t>
            </a:r>
            <a:r>
              <a:rPr lang="fr-FR" dirty="0" err="1"/>
              <a:t>preserver</a:t>
            </a:r>
            <a:r>
              <a:rPr lang="fr-FR" dirty="0"/>
              <a:t> un cadre de relation pertinent ,encore faut il s’être senti pertinent dans son intervention et la pertinence s’acquiert par la </a:t>
            </a:r>
            <a:r>
              <a:rPr lang="fr-FR" dirty="0" err="1"/>
              <a:t>legitimité</a:t>
            </a:r>
            <a:r>
              <a:rPr lang="fr-FR" dirty="0"/>
              <a:t> …</a:t>
            </a:r>
          </a:p>
          <a:p>
            <a:r>
              <a:rPr lang="fr-FR" dirty="0"/>
              <a:t>Intervenir de sa place , en étant de préférence en interaction avec les autres interlocuteurs et ne pas hésiter a les informer pour définir le cadre d intervention de chacun . Un supérieur </a:t>
            </a:r>
            <a:r>
              <a:rPr lang="fr-FR" dirty="0" err="1"/>
              <a:t>hierarchique</a:t>
            </a:r>
            <a:r>
              <a:rPr lang="fr-FR" dirty="0"/>
              <a:t> ne va pas </a:t>
            </a:r>
            <a:r>
              <a:rPr lang="fr-FR" dirty="0" err="1"/>
              <a:t>inhervenir</a:t>
            </a:r>
            <a:r>
              <a:rPr lang="fr-FR" dirty="0"/>
              <a:t> comme un ami ou comme le médecin généraliste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0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 : Cela fait vraiment partie des conditions préalables et de façon très dommageable on va trop souvent </a:t>
            </a:r>
            <a:r>
              <a:rPr lang="fr-FR" dirty="0" err="1"/>
              <a:t>considerer</a:t>
            </a:r>
            <a:r>
              <a:rPr lang="fr-FR" dirty="0"/>
              <a:t> que LA bonne personne est obligatoirement un addictologue , or la clinique nous </a:t>
            </a:r>
            <a:r>
              <a:rPr lang="fr-FR" dirty="0" err="1"/>
              <a:t>appren</a:t>
            </a:r>
            <a:r>
              <a:rPr lang="fr-FR" dirty="0"/>
              <a:t> que c’est le patient qui choisit son interlocuteur et qu’il peut </a:t>
            </a:r>
            <a:r>
              <a:rPr lang="fr-FR" dirty="0" err="1"/>
              <a:t>préferer</a:t>
            </a:r>
            <a:r>
              <a:rPr lang="fr-FR" dirty="0"/>
              <a:t> un </a:t>
            </a:r>
            <a:r>
              <a:rPr lang="fr-FR" dirty="0" err="1"/>
              <a:t>trvailleur</a:t>
            </a:r>
            <a:r>
              <a:rPr lang="fr-FR" dirty="0"/>
              <a:t> social , un MG </a:t>
            </a:r>
            <a:r>
              <a:rPr lang="fr-FR" dirty="0" err="1"/>
              <a:t>etc</a:t>
            </a:r>
            <a:r>
              <a:rPr lang="fr-FR" dirty="0"/>
              <a:t> , ce sera a ce dernier de proposer a un moment donnée une </a:t>
            </a:r>
            <a:r>
              <a:rPr lang="fr-FR" dirty="0" err="1"/>
              <a:t>consulotation</a:t>
            </a:r>
            <a:r>
              <a:rPr lang="fr-FR" dirty="0"/>
              <a:t> avec un spécialiste mais en prenant </a:t>
            </a:r>
            <a:r>
              <a:rPr lang="fr-FR" dirty="0" err="1"/>
              <a:t>bein</a:t>
            </a:r>
            <a:r>
              <a:rPr lang="fr-FR" dirty="0"/>
              <a:t> garde de rester toujours dans la  boucle ….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30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Q3 : Ici nous touchons un point particulièrement important qui touche a la projection de notre propre consommation d’alcool  …. Ceci constitue un des freins majeurs a la relation car </a:t>
            </a:r>
            <a:r>
              <a:rPr lang="fr-FR" dirty="0" err="1"/>
              <a:t>justment</a:t>
            </a:r>
            <a:r>
              <a:rPr lang="fr-FR" dirty="0"/>
              <a:t> pour la personne </a:t>
            </a:r>
            <a:r>
              <a:rPr lang="fr-FR" dirty="0" err="1"/>
              <a:t>addict</a:t>
            </a:r>
            <a:r>
              <a:rPr lang="fr-FR" dirty="0"/>
              <a:t> le produit n’a pas la même place que pour nous qui ne sommes pas dépendants  … ce «  pas de coté » est </a:t>
            </a:r>
            <a:r>
              <a:rPr lang="fr-FR" dirty="0" err="1"/>
              <a:t>indispensavle</a:t>
            </a:r>
            <a:r>
              <a:rPr lang="fr-FR" dirty="0"/>
              <a:t> pour installer une juste relation avec la personne pour qui l’alcool est devenu central dans sa vie . Nous pouvons a ce moment énoncer les critères du D5 en les commentant et montrant la différence </a:t>
            </a:r>
            <a:r>
              <a:rPr lang="fr-FR" dirty="0" err="1"/>
              <a:t>etre</a:t>
            </a:r>
            <a:r>
              <a:rPr lang="fr-FR" dirty="0"/>
              <a:t> la convivialité et …. La prison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72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Q2 : Pour </a:t>
            </a:r>
            <a:r>
              <a:rPr lang="fr-FR" dirty="0" err="1"/>
              <a:t>preserver</a:t>
            </a:r>
            <a:r>
              <a:rPr lang="fr-FR" dirty="0"/>
              <a:t> un cadre de relation </a:t>
            </a:r>
            <a:r>
              <a:rPr lang="fr-FR" dirty="0" err="1"/>
              <a:t>suffisement</a:t>
            </a:r>
            <a:r>
              <a:rPr lang="fr-FR" dirty="0"/>
              <a:t> pertinent , il importe de faire un détour par soi même et d’</a:t>
            </a:r>
            <a:r>
              <a:rPr lang="fr-FR" dirty="0" err="1"/>
              <a:t>inerroger</a:t>
            </a:r>
            <a:r>
              <a:rPr lang="fr-FR" dirty="0"/>
              <a:t> non seulement son propre rapport à l’alcool mais aussi celui de sont entourage ….</a:t>
            </a:r>
          </a:p>
          <a:p>
            <a:r>
              <a:rPr lang="fr-FR" dirty="0"/>
              <a:t>Si un  proche est touché et toujours dans l dépendance , cela devient très </a:t>
            </a:r>
            <a:r>
              <a:rPr lang="fr-FR" dirty="0" err="1"/>
              <a:t>diffcile</a:t>
            </a:r>
            <a:r>
              <a:rPr lang="fr-FR" dirty="0"/>
              <a:t> de rester a la «  bonne distance » . ?Il importe dans ce cas d’</a:t>
            </a:r>
            <a:r>
              <a:rPr lang="fr-FR" dirty="0" err="1"/>
              <a:t>e^tre</a:t>
            </a:r>
            <a:r>
              <a:rPr lang="fr-FR" dirty="0"/>
              <a:t> conscient du danger pour soi même ( trop d’</a:t>
            </a:r>
            <a:r>
              <a:rPr lang="fr-FR" dirty="0" err="1"/>
              <a:t>investtissement</a:t>
            </a:r>
            <a:r>
              <a:rPr lang="fr-FR" dirty="0"/>
              <a:t> et a une place qui n’est pas juste ) et d’en parler a </a:t>
            </a:r>
            <a:r>
              <a:rPr lang="fr-FR" dirty="0" err="1"/>
              <a:t>qqun</a:t>
            </a:r>
            <a:r>
              <a:rPr lang="fr-FR" dirty="0"/>
              <a:t> qui sera plus ajusté pour intervenir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46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Q1 : Toujours en lien avec les conditions préalables … nous trouvons toujours  de «  bonnes excuses » pour ne pas intervenir , or tout est mieux que le silence …. </a:t>
            </a:r>
          </a:p>
          <a:p>
            <a:r>
              <a:rPr lang="fr-FR" dirty="0"/>
              <a:t>Le «  il n’en est pas encore là » a juste a voir avec les </a:t>
            </a:r>
            <a:r>
              <a:rPr lang="fr-FR" dirty="0" err="1"/>
              <a:t>reprsentations</a:t>
            </a:r>
            <a:r>
              <a:rPr lang="fr-FR" dirty="0"/>
              <a:t> que nous </a:t>
            </a:r>
            <a:r>
              <a:rPr lang="fr-FR" dirty="0" err="1"/>
              <a:t>developpons</a:t>
            </a:r>
            <a:r>
              <a:rPr lang="fr-FR" dirty="0"/>
              <a:t> dans la diapo suivante … </a:t>
            </a:r>
          </a:p>
          <a:p>
            <a:r>
              <a:rPr lang="fr-FR" dirty="0"/>
              <a:t>Ensuite que  </a:t>
            </a:r>
            <a:r>
              <a:rPr lang="fr-FR" dirty="0" err="1"/>
              <a:t>doiis</a:t>
            </a:r>
            <a:r>
              <a:rPr lang="fr-FR" dirty="0"/>
              <a:t> je faire ….. Avant tout garder le </a:t>
            </a:r>
            <a:r>
              <a:rPr lang="fr-FR" dirty="0" err="1"/>
              <a:t>lein</a:t>
            </a:r>
            <a:r>
              <a:rPr lang="fr-FR" dirty="0"/>
              <a:t> ( </a:t>
            </a:r>
            <a:r>
              <a:rPr lang="fr-FR" dirty="0" err="1"/>
              <a:t>develoippement</a:t>
            </a:r>
            <a:r>
              <a:rPr lang="fr-FR" dirty="0"/>
              <a:t> possible sur Q2 ) </a:t>
            </a:r>
          </a:p>
          <a:p>
            <a:r>
              <a:rPr lang="fr-FR" dirty="0"/>
              <a:t>Le « on ne peut rien faire pour lui » revient a </a:t>
            </a:r>
            <a:r>
              <a:rPr lang="fr-FR" dirty="0" err="1"/>
              <a:t>laquestion</a:t>
            </a:r>
            <a:r>
              <a:rPr lang="fr-FR" dirty="0"/>
              <a:t> de la «  volonté » </a:t>
            </a:r>
            <a:r>
              <a:rPr lang="fr-FR" dirty="0" err="1"/>
              <a:t>quyi</a:t>
            </a:r>
            <a:r>
              <a:rPr lang="fr-FR" dirty="0"/>
              <a:t> vient soustraire tous les observateurs  à une intervention directe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99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«  fameuses »</a:t>
            </a:r>
            <a:r>
              <a:rPr lang="fr-FR" dirty="0" err="1"/>
              <a:t>representations</a:t>
            </a:r>
            <a:r>
              <a:rPr lang="fr-FR" dirty="0"/>
              <a:t> … prendre un </a:t>
            </a:r>
            <a:r>
              <a:rPr lang="fr-FR" dirty="0" err="1"/>
              <a:t>paper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et demander a la salle …  ce que Mr ou Me Tout le monde a en tête sur un homme , une femme alcoolique …..</a:t>
            </a:r>
          </a:p>
          <a:p>
            <a:r>
              <a:rPr lang="fr-FR" dirty="0"/>
              <a:t>Cela va jouer pour le Q1 mais aussi Q2 et même Q3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62AE2-4641-5548-B3A1-A17D89CCF2D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42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51578" y="2015731"/>
            <a:ext cx="9603275" cy="3450613"/>
          </a:xfrm>
        </p:spPr>
        <p:txBody>
          <a:bodyPr anchor="t"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B9444B53-0811-284D-B866-2819774AA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088" b="28215"/>
          <a:stretch/>
        </p:blipFill>
        <p:spPr>
          <a:xfrm>
            <a:off x="10846921" y="5413871"/>
            <a:ext cx="1106715" cy="494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394DC8-6599-45F4-BA05-62433D803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533" y="591283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N’AYEZ PAS PEUR ….</a:t>
            </a:r>
            <a:br>
              <a:rPr lang="fr-FR" dirty="0"/>
            </a:br>
            <a:r>
              <a:rPr lang="fr-FR" dirty="0"/>
              <a:t>DE PARLER  ADDICTION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928EE1-D684-4F6D-BCD5-DB66715E2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534" y="3869407"/>
            <a:ext cx="8637072" cy="1886623"/>
          </a:xfrm>
        </p:spPr>
        <p:txBody>
          <a:bodyPr>
            <a:noAutofit/>
          </a:bodyPr>
          <a:lstStyle/>
          <a:p>
            <a:r>
              <a:rPr lang="fr-FR" dirty="0"/>
              <a:t>Micheline Claudon  - Psychologue Clinicienne</a:t>
            </a:r>
          </a:p>
          <a:p>
            <a:r>
              <a:rPr lang="fr-FR" dirty="0"/>
              <a:t>Patients Experts</a:t>
            </a:r>
          </a:p>
          <a:p>
            <a:r>
              <a:rPr lang="fr-FR" dirty="0" err="1"/>
              <a:t>Cafe</a:t>
            </a:r>
            <a:r>
              <a:rPr lang="fr-FR" dirty="0"/>
              <a:t> sans filtre </a:t>
            </a:r>
            <a:r>
              <a:rPr lang="fr-FR" dirty="0" err="1"/>
              <a:t>LAzare</a:t>
            </a:r>
            <a:r>
              <a:rPr lang="fr-FR" dirty="0"/>
              <a:t> </a:t>
            </a:r>
          </a:p>
          <a:p>
            <a:r>
              <a:rPr lang="fr-FR"/>
              <a:t>19-10-23</a:t>
            </a:r>
            <a:endParaRPr lang="fr-FR" dirty="0"/>
          </a:p>
          <a:p>
            <a:r>
              <a:rPr lang="fr-FR" b="1" dirty="0"/>
              <a:t>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9D7B0E-03FE-9147-828A-AA5E4EDB8130}"/>
              </a:ext>
            </a:extLst>
          </p:cNvPr>
          <p:cNvSpPr txBox="1"/>
          <p:nvPr/>
        </p:nvSpPr>
        <p:spPr>
          <a:xfrm>
            <a:off x="342900" y="7029450"/>
            <a:ext cx="13354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Tu  peux garder cet en tête en change	nt les logos car tout ton déroulé va être centre sur le confort de l’interlocuteur ( non </a:t>
            </a:r>
            <a:r>
              <a:rPr lang="fr-FR" dirty="0" err="1"/>
              <a:t>sépcialisé</a:t>
            </a:r>
            <a:r>
              <a:rPr lang="fr-FR" dirty="0"/>
              <a:t> )</a:t>
            </a:r>
          </a:p>
          <a:p>
            <a:r>
              <a:rPr lang="fr-FR" dirty="0"/>
              <a:t>Pour aborder la question ( Q 1 ) poursuivre l’accompagnement dans la durée ( Q2 ) et accepter pendant un temps de «  prendre la place » d</a:t>
            </a:r>
          </a:p>
          <a:p>
            <a:endParaRPr lang="fr-FR" dirty="0"/>
          </a:p>
          <a:p>
            <a:r>
              <a:rPr lang="fr-FR" dirty="0"/>
              <a:t>Du produit ( Q3 )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11426D-815E-074E-A8FA-F1F6AB1F2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97" b="21412"/>
          <a:stretch/>
        </p:blipFill>
        <p:spPr>
          <a:xfrm>
            <a:off x="10864466" y="5201587"/>
            <a:ext cx="1200329" cy="5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FB1C4-094D-4BDC-94D7-B3EF1B75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933" y="628674"/>
            <a:ext cx="9603275" cy="597598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Pourquoi ce malaise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2107" y="1122020"/>
            <a:ext cx="5563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dirty="0"/>
              <a:t>Écoutons Monsieur et Madame tout le monde</a:t>
            </a:r>
          </a:p>
        </p:txBody>
      </p:sp>
      <p:pic>
        <p:nvPicPr>
          <p:cNvPr id="6" name="Picture 3" descr="shutterstock_92693896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1" t="-1579" r="-1643" b="1579"/>
          <a:stretch/>
        </p:blipFill>
        <p:spPr bwMode="auto">
          <a:xfrm>
            <a:off x="3305907" y="1875693"/>
            <a:ext cx="4982307" cy="40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54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4D107-903C-4A5F-8782-2E717B8A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Le poids des représentations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746FC-2586-4B40-A00B-0DF4CA1AB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5" y="2355702"/>
            <a:ext cx="9296400" cy="3450613"/>
          </a:xfrm>
        </p:spPr>
        <p:txBody>
          <a:bodyPr>
            <a:normAutofit/>
          </a:bodyPr>
          <a:lstStyle/>
          <a:p>
            <a:r>
              <a:rPr lang="fr-FR" sz="2800" dirty="0"/>
              <a:t>Freine l’accès au soin </a:t>
            </a:r>
          </a:p>
          <a:p>
            <a:pPr>
              <a:buNone/>
            </a:pPr>
            <a:endParaRPr lang="fr-FR" sz="1050" dirty="0"/>
          </a:p>
          <a:p>
            <a:r>
              <a:rPr lang="fr-FR" sz="2800" dirty="0"/>
              <a:t>Nous empêche d’intervenir, surtout en Église</a:t>
            </a:r>
          </a:p>
          <a:p>
            <a:pPr>
              <a:buNone/>
            </a:pPr>
            <a:endParaRPr lang="fr-FR" sz="1100" dirty="0"/>
          </a:p>
          <a:p>
            <a:r>
              <a:rPr lang="fr-FR" sz="2800" dirty="0"/>
              <a:t>Renforce la honte et la culpabilité du sujet et de l’entourage</a:t>
            </a:r>
          </a:p>
        </p:txBody>
      </p:sp>
      <p:pic>
        <p:nvPicPr>
          <p:cNvPr id="5" name="Picture 2" descr="shutterstock_933552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29" y="2663087"/>
            <a:ext cx="1858963" cy="1858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33901" y="2255399"/>
            <a:ext cx="1471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174576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rgbClr val="174576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chemeClr val="tx1"/>
                </a:solidFill>
              </a:rPr>
              <a:t>Sans volonté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565750" y="3096472"/>
            <a:ext cx="1108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174576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rgbClr val="174576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0"/>
              <a:defRPr>
                <a:solidFill>
                  <a:srgbClr val="174576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chemeClr val="tx1"/>
                </a:solidFill>
              </a:rPr>
              <a:t>Incurable</a:t>
            </a:r>
          </a:p>
        </p:txBody>
      </p:sp>
    </p:spTree>
    <p:extLst>
      <p:ext uri="{BB962C8B-B14F-4D97-AF65-F5344CB8AC3E}">
        <p14:creationId xmlns:p14="http://schemas.microsoft.com/office/powerpoint/2010/main" val="178074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67E49-01BD-448A-A847-1E6A04BE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15109"/>
            <a:ext cx="9603275" cy="1138646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LE DÉNI : </a:t>
            </a:r>
            <a:br>
              <a:rPr lang="fr-FR" sz="3600" dirty="0"/>
            </a:br>
            <a:r>
              <a:rPr lang="fr-FR" sz="3600" dirty="0"/>
              <a:t>un mécanisme de défense protecteur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BF7CC8-106C-4D58-ADFE-8748D7CC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873" y="2179856"/>
            <a:ext cx="5324359" cy="3450613"/>
          </a:xfrm>
        </p:spPr>
        <p:txBody>
          <a:bodyPr>
            <a:normAutofit/>
          </a:bodyPr>
          <a:lstStyle/>
          <a:p>
            <a:r>
              <a:rPr lang="fr-FR" sz="3200" dirty="0"/>
              <a:t>Il ( elle) ne ment pas,               il (elle) </a:t>
            </a:r>
            <a:r>
              <a:rPr lang="fr-FR" sz="3200" b="1" dirty="0"/>
              <a:t>se protège.</a:t>
            </a:r>
          </a:p>
          <a:p>
            <a:pPr marL="0" indent="0">
              <a:buNone/>
            </a:pPr>
            <a:endParaRPr lang="fr-FR" sz="800" dirty="0"/>
          </a:p>
          <a:p>
            <a:r>
              <a:rPr lang="fr-FR" sz="3200" dirty="0"/>
              <a:t>L’ « </a:t>
            </a:r>
            <a:r>
              <a:rPr lang="fr-FR" sz="3200" b="1" dirty="0"/>
              <a:t>Aveu</a:t>
            </a:r>
            <a:r>
              <a:rPr lang="fr-FR" sz="3200" dirty="0"/>
              <a:t> »</a:t>
            </a:r>
            <a:r>
              <a:rPr lang="fr-FR" sz="3200" b="1" dirty="0"/>
              <a:t> </a:t>
            </a:r>
            <a:r>
              <a:rPr lang="fr-FR" sz="3200" dirty="0"/>
              <a:t>n’est pas nécessaire pour intervenir.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dé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34" y="2157775"/>
            <a:ext cx="4512217" cy="25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6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4E8D7-FFAD-4109-A740-F6ABE5EC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Comment faire l’avance de la parole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A1A396-FABC-44A5-9FCB-C8C3B487C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7" y="2074347"/>
            <a:ext cx="8079282" cy="3450613"/>
          </a:xfrm>
        </p:spPr>
        <p:txBody>
          <a:bodyPr>
            <a:normAutofit/>
          </a:bodyPr>
          <a:lstStyle/>
          <a:p>
            <a:r>
              <a:rPr lang="fr-FR" sz="3200" dirty="0"/>
              <a:t>Une solution avant d’être un problème</a:t>
            </a:r>
          </a:p>
          <a:p>
            <a:pPr>
              <a:buNone/>
            </a:pPr>
            <a:endParaRPr lang="fr-FR" sz="800" dirty="0"/>
          </a:p>
          <a:p>
            <a:r>
              <a:rPr lang="fr-FR" sz="3200" dirty="0"/>
              <a:t>Laisser un tiers intervenir                            en cas de problème dans l’entourage</a:t>
            </a:r>
          </a:p>
          <a:p>
            <a:pPr>
              <a:buNone/>
            </a:pPr>
            <a:endParaRPr lang="fr-FR" sz="100" dirty="0"/>
          </a:p>
          <a:p>
            <a:r>
              <a:rPr lang="fr-FR" sz="3200" dirty="0"/>
              <a:t>Échanger  à plusieurs pour avoir des relais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 descr="board-953155_960_7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b="-2573"/>
          <a:stretch>
            <a:fillRect/>
          </a:stretch>
        </p:blipFill>
        <p:spPr>
          <a:xfrm>
            <a:off x="7889631" y="2274277"/>
            <a:ext cx="3792416" cy="2461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90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46A28-8943-466A-B56B-0BDE5434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472" y="734181"/>
            <a:ext cx="9603275" cy="1049235"/>
          </a:xfrm>
        </p:spPr>
        <p:txBody>
          <a:bodyPr/>
          <a:lstStyle/>
          <a:p>
            <a:pPr algn="ctr"/>
            <a:r>
              <a:rPr lang="fr-FR" dirty="0"/>
              <a:t>Quelques pistes </a:t>
            </a:r>
            <a:br>
              <a:rPr lang="fr-FR" dirty="0"/>
            </a:br>
            <a:r>
              <a:rPr lang="fr-FR" dirty="0"/>
              <a:t>pour nourrir  votre bienveillance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7E80A7-3044-42F2-948C-4E3B9997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779" y="2086070"/>
            <a:ext cx="9603275" cy="3450613"/>
          </a:xfrm>
        </p:spPr>
        <p:txBody>
          <a:bodyPr/>
          <a:lstStyle/>
          <a:p>
            <a:r>
              <a:rPr lang="fr-FR" sz="3600" dirty="0"/>
              <a:t>Alcoolisme – Maladie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l="6448" r="10090"/>
          <a:stretch>
            <a:fillRect/>
          </a:stretch>
        </p:blipFill>
        <p:spPr>
          <a:xfrm>
            <a:off x="5509846" y="2127335"/>
            <a:ext cx="50878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C59C8-DBEB-4F79-881D-8973AA5C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91662"/>
            <a:ext cx="9603275" cy="1066799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Trouble de l’usage de l’alcool : </a:t>
            </a:r>
            <a:br>
              <a:rPr lang="fr-FR" sz="3600" dirty="0"/>
            </a:br>
            <a:r>
              <a:rPr lang="fr-FR" sz="3600" dirty="0"/>
              <a:t>11 critères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45692" y="2401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Helvetica"/>
              </a:rPr>
              <a:t> </a:t>
            </a:r>
            <a:endParaRPr lang="fr-FR" dirty="0"/>
          </a:p>
        </p:txBody>
      </p:sp>
      <p:pic>
        <p:nvPicPr>
          <p:cNvPr id="7" name="Image 6" descr="criteres DSM 5 et gravite.pdf"/>
          <p:cNvPicPr>
            <a:picLocks noChangeAspect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6861" r="5041" b="6014"/>
          <a:stretch>
            <a:fillRect/>
          </a:stretch>
        </p:blipFill>
        <p:spPr>
          <a:xfrm rot="5400000">
            <a:off x="2401583" y="271280"/>
            <a:ext cx="4047754" cy="72800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95138" y="2121878"/>
            <a:ext cx="36109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Faible, </a:t>
            </a:r>
          </a:p>
          <a:p>
            <a:pPr algn="ctr"/>
            <a:r>
              <a:rPr lang="fr-FR" sz="2800" dirty="0"/>
              <a:t>modéré </a:t>
            </a:r>
          </a:p>
          <a:p>
            <a:pPr algn="ctr"/>
            <a:r>
              <a:rPr lang="fr-FR" sz="2800" dirty="0"/>
              <a:t>ou sévère … </a:t>
            </a:r>
          </a:p>
          <a:p>
            <a:pPr algn="ctr"/>
            <a:r>
              <a:rPr lang="fr-FR" sz="2800" dirty="0"/>
              <a:t>des repères simples </a:t>
            </a:r>
          </a:p>
          <a:p>
            <a:pPr algn="ctr"/>
            <a:r>
              <a:rPr lang="fr-FR" sz="2800" dirty="0"/>
              <a:t>et objectivables </a:t>
            </a:r>
          </a:p>
        </p:txBody>
      </p:sp>
      <p:sp>
        <p:nvSpPr>
          <p:cNvPr id="10" name="Flèche vers la gauche 9"/>
          <p:cNvSpPr/>
          <p:nvPr/>
        </p:nvSpPr>
        <p:spPr>
          <a:xfrm>
            <a:off x="7500471" y="3511176"/>
            <a:ext cx="702235" cy="343648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2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5A05D-B55D-40A0-A4DE-69614DDB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032" y="745903"/>
            <a:ext cx="10117008" cy="1049235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Perte de contrôle : un concept central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A0D7B6-A481-4977-B112-D72155A8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30673"/>
            <a:ext cx="9380543" cy="3450613"/>
          </a:xfrm>
        </p:spPr>
        <p:txBody>
          <a:bodyPr>
            <a:noAutofit/>
          </a:bodyPr>
          <a:lstStyle/>
          <a:p>
            <a:r>
              <a:rPr lang="fr-FR" sz="3600" dirty="0"/>
              <a:t>C’est plus fort que moi</a:t>
            </a:r>
          </a:p>
          <a:p>
            <a:r>
              <a:rPr lang="fr-FR" sz="3600" dirty="0"/>
              <a:t>Annule l’effet du « </a:t>
            </a:r>
            <a:r>
              <a:rPr lang="fr-FR" sz="3600" i="1" dirty="0"/>
              <a:t> Je m’arrête quand je veux</a:t>
            </a:r>
            <a:r>
              <a:rPr lang="fr-FR" sz="3600" dirty="0"/>
              <a:t> »</a:t>
            </a:r>
          </a:p>
          <a:p>
            <a:r>
              <a:rPr lang="fr-FR" sz="3600" dirty="0"/>
              <a:t>Transposable aux autres addictions</a:t>
            </a:r>
          </a:p>
        </p:txBody>
      </p:sp>
    </p:spTree>
    <p:extLst>
      <p:ext uri="{BB962C8B-B14F-4D97-AF65-F5344CB8AC3E}">
        <p14:creationId xmlns:p14="http://schemas.microsoft.com/office/powerpoint/2010/main" val="181715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DE1E4-A9F4-42BB-A08A-5A9F9679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err="1"/>
              <a:t>IdÉe</a:t>
            </a:r>
            <a:r>
              <a:rPr lang="fr-FR" sz="3600" dirty="0"/>
              <a:t> obsédante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D317C-C80E-4D1D-85FA-77BDA3D2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09" y="2015732"/>
            <a:ext cx="9882546" cy="345061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7C705E"/>
                </a:solidFill>
              </a:rPr>
              <a:t> </a:t>
            </a:r>
            <a:r>
              <a:rPr lang="fr-FR" sz="3200" dirty="0"/>
              <a:t>Diminution des autres intérêts </a:t>
            </a:r>
          </a:p>
          <a:p>
            <a:pPr>
              <a:buNone/>
            </a:pPr>
            <a:endParaRPr lang="fr-FR" sz="1000" dirty="0"/>
          </a:p>
          <a:p>
            <a:r>
              <a:rPr lang="fr-FR" sz="3200" dirty="0"/>
              <a:t>« Piratage »  du cerveau </a:t>
            </a:r>
          </a:p>
          <a:p>
            <a:pPr>
              <a:buNone/>
            </a:pPr>
            <a:endParaRPr lang="fr-FR" sz="1050" dirty="0"/>
          </a:p>
          <a:p>
            <a:r>
              <a:rPr lang="fr-FR" sz="3200" dirty="0"/>
              <a:t>S’accompagne inévitablement d’une perte d’estime de soi</a:t>
            </a:r>
          </a:p>
        </p:txBody>
      </p:sp>
    </p:spTree>
    <p:extLst>
      <p:ext uri="{BB962C8B-B14F-4D97-AF65-F5344CB8AC3E}">
        <p14:creationId xmlns:p14="http://schemas.microsoft.com/office/powerpoint/2010/main" val="315266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B6EDD-9AAC-4B1A-9697-C4167B06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585" y="703386"/>
            <a:ext cx="9968975" cy="10081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Poursuite de la consommation </a:t>
            </a:r>
            <a:br>
              <a:rPr lang="fr-FR" dirty="0"/>
            </a:br>
            <a:r>
              <a:rPr lang="fr-FR" dirty="0"/>
              <a:t>malgré des dommages dans différents domaines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C9637D-E58D-41FF-B98E-DC409A84A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303" y="2308810"/>
            <a:ext cx="4958186" cy="2228022"/>
          </a:xfrm>
        </p:spPr>
        <p:txBody>
          <a:bodyPr/>
          <a:lstStyle/>
          <a:p>
            <a:r>
              <a:rPr lang="fr-FR" sz="2800" dirty="0"/>
              <a:t> C’est plus fort que lui ….</a:t>
            </a:r>
          </a:p>
          <a:p>
            <a:pPr>
              <a:buNone/>
            </a:pPr>
            <a:endParaRPr lang="fr-FR" sz="900" dirty="0"/>
          </a:p>
          <a:p>
            <a:r>
              <a:rPr lang="fr-FR" sz="2800" dirty="0"/>
              <a:t>La confrontation aux pertes  est douloureuse et inefficace.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Flowchart: Alternate Process 5">
            <a:extLst>
              <a:ext uri="{FF2B5EF4-FFF2-40B4-BE49-F238E27FC236}">
                <a16:creationId xmlns:a16="http://schemas.microsoft.com/office/drawing/2014/main" id="{CC7006B9-C587-4FDB-9FD7-7D6A5D55BA21}"/>
              </a:ext>
            </a:extLst>
          </p:cNvPr>
          <p:cNvSpPr/>
          <p:nvPr/>
        </p:nvSpPr>
        <p:spPr>
          <a:xfrm>
            <a:off x="6904892" y="2148821"/>
            <a:ext cx="3991055" cy="1743241"/>
          </a:xfrm>
          <a:prstGeom prst="flowChartAlternateProcess">
            <a:avLst/>
          </a:prstGeom>
          <a:solidFill>
            <a:schemeClr val="bg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Schoolbook" charset="0"/>
                <a:ea typeface="ＭＳ Ｐゴシック" charset="0"/>
              </a:rPr>
              <a:t>Poursuite 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Schoolbook" charset="0"/>
                <a:ea typeface="ＭＳ Ｐゴシック" charset="0"/>
              </a:rPr>
              <a:t>de consommation malgré 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entury Schoolbook" charset="0"/>
                <a:ea typeface="ＭＳ Ｐゴシック" charset="0"/>
              </a:rPr>
              <a:t>les conséquences</a:t>
            </a:r>
            <a:endParaRPr lang="fr-FR" sz="2800" b="1" dirty="0">
              <a:solidFill>
                <a:schemeClr val="tx1"/>
              </a:solidFill>
              <a:latin typeface="Century Schoolbook" charset="0"/>
              <a:ea typeface="ＭＳ Ｐゴシック" charset="0"/>
            </a:endParaRPr>
          </a:p>
          <a:p>
            <a:pPr algn="ctr"/>
            <a:endParaRPr lang="en-US" dirty="0">
              <a:solidFill>
                <a:srgbClr val="B0A697"/>
              </a:solidFill>
              <a:latin typeface="Century Schoolbook" charset="0"/>
              <a:ea typeface="ＭＳ Ｐゴシック" charset="0"/>
            </a:endParaRPr>
          </a:p>
        </p:txBody>
      </p:sp>
      <p:pic>
        <p:nvPicPr>
          <p:cNvPr id="6" name="Picture 5" descr="RÃ©sultat de recherche d'images pour &quot;santÃ©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45" y="4037032"/>
            <a:ext cx="1757543" cy="114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RÃ©sultat de recherche d'images pour &quot;travai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168" y="4003254"/>
            <a:ext cx="1606062" cy="10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Ã©sultat de recherche d'images pour &quot;famill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22" y="4673938"/>
            <a:ext cx="1348327" cy="134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0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 l="6551"/>
          <a:stretch>
            <a:fillRect/>
          </a:stretch>
        </p:blipFill>
        <p:spPr>
          <a:xfrm>
            <a:off x="6998677" y="2194398"/>
            <a:ext cx="3846090" cy="27388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00D89E-A615-4998-8B04-213F7FBD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508"/>
            <a:ext cx="9603275" cy="785446"/>
          </a:xfrm>
        </p:spPr>
        <p:txBody>
          <a:bodyPr/>
          <a:lstStyle/>
          <a:p>
            <a:pPr algn="ctr"/>
            <a:r>
              <a:rPr lang="fr-FR" dirty="0"/>
              <a:t>Alors que faire ? Que dire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7A1620-3B3D-40BD-A41A-BF6E436B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462" y="2015732"/>
            <a:ext cx="6255770" cy="3450613"/>
          </a:xfrm>
        </p:spPr>
        <p:txBody>
          <a:bodyPr>
            <a:normAutofit/>
          </a:bodyPr>
          <a:lstStyle/>
          <a:p>
            <a:r>
              <a:rPr lang="fr-FR" sz="3200" dirty="0"/>
              <a:t>Rompre le silence</a:t>
            </a:r>
          </a:p>
          <a:p>
            <a:r>
              <a:rPr lang="fr-FR" sz="3200" dirty="0"/>
              <a:t>Vanter les bénéfices du produit      en les ajustant à la personne</a:t>
            </a:r>
          </a:p>
          <a:p>
            <a:r>
              <a:rPr lang="fr-FR" sz="3200" dirty="0"/>
              <a:t>Être présent a ses cotés                                  pour cheminer jusqu’au soin</a:t>
            </a:r>
          </a:p>
        </p:txBody>
      </p:sp>
    </p:spTree>
    <p:extLst>
      <p:ext uri="{BB962C8B-B14F-4D97-AF65-F5344CB8AC3E}">
        <p14:creationId xmlns:p14="http://schemas.microsoft.com/office/powerpoint/2010/main" val="371683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79E0B-A155-4F77-A579-7758ED41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Un constat attristé et dommageable :</a:t>
            </a:r>
            <a:br>
              <a:rPr lang="fr-FR" dirty="0">
                <a:solidFill>
                  <a:srgbClr val="7C705E"/>
                </a:solidFill>
              </a:rPr>
            </a:br>
            <a:endParaRPr lang="fr-FR" dirty="0">
              <a:solidFill>
                <a:srgbClr val="7C705E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6DC545-4FA5-49EE-A35C-7C66ED257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061" y="2010878"/>
            <a:ext cx="7983416" cy="3448595"/>
          </a:xfrm>
        </p:spPr>
        <p:txBody>
          <a:bodyPr>
            <a:normAutofit lnSpcReduction="10000"/>
          </a:bodyPr>
          <a:lstStyle/>
          <a:p>
            <a:r>
              <a:rPr lang="fr-FR" sz="3200" b="1" dirty="0"/>
              <a:t>10 ans </a:t>
            </a:r>
            <a:r>
              <a:rPr lang="fr-FR" sz="3200" dirty="0"/>
              <a:t>entre                                            une première conséquence grave                   et l’accès au soin addictologique</a:t>
            </a:r>
          </a:p>
          <a:p>
            <a:r>
              <a:rPr lang="fr-FR" sz="3200" dirty="0"/>
              <a:t>Que celui qui n’a jamais croisé                  une personne en souffrance avec l’alcool …</a:t>
            </a:r>
            <a:r>
              <a:rPr lang="fr-FR" sz="2400" dirty="0"/>
              <a:t>.ou autre produit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11454" y="1304476"/>
            <a:ext cx="912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Les Patients arrivent trop tard en consultation.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915" y="2102829"/>
            <a:ext cx="4610100" cy="23050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ED636C-A120-6049-8A19-299E0A8CE9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97" b="21412"/>
          <a:stretch/>
        </p:blipFill>
        <p:spPr>
          <a:xfrm>
            <a:off x="10864466" y="5201587"/>
            <a:ext cx="1200329" cy="5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28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4328A-8431-45D4-9E63-2D55E939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Pour illustrer cette approche : </a:t>
            </a:r>
            <a:br>
              <a:rPr lang="fr-FR" dirty="0"/>
            </a:br>
            <a:r>
              <a:rPr lang="fr-FR" dirty="0"/>
              <a:t>osez  aborder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9CED7-404C-42F4-856E-04AB08486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7124656" cy="3450613"/>
          </a:xfrm>
        </p:spPr>
        <p:txBody>
          <a:bodyPr/>
          <a:lstStyle/>
          <a:p>
            <a:r>
              <a:rPr lang="fr-FR" sz="2800" dirty="0"/>
              <a:t>L’effet </a:t>
            </a:r>
            <a:r>
              <a:rPr lang="fr-FR" sz="2800" b="1" dirty="0"/>
              <a:t>désinhibiteur</a:t>
            </a:r>
            <a:r>
              <a:rPr lang="fr-FR" sz="2800" dirty="0"/>
              <a:t> de l’alcool               chez les anxieux</a:t>
            </a:r>
          </a:p>
          <a:p>
            <a:r>
              <a:rPr lang="fr-FR" sz="2800" dirty="0"/>
              <a:t>L’effet</a:t>
            </a:r>
            <a:r>
              <a:rPr lang="fr-FR" sz="2800" b="1" dirty="0"/>
              <a:t> antalgique                                     </a:t>
            </a:r>
            <a:r>
              <a:rPr lang="fr-FR" sz="2800" dirty="0"/>
              <a:t>chez les douloureux chroniques</a:t>
            </a:r>
          </a:p>
          <a:p>
            <a:r>
              <a:rPr lang="fr-FR" sz="2800" dirty="0"/>
              <a:t>L’effet </a:t>
            </a:r>
            <a:r>
              <a:rPr lang="fr-FR" sz="2800" b="1" dirty="0"/>
              <a:t> dopant                                            </a:t>
            </a:r>
            <a:r>
              <a:rPr lang="fr-FR" sz="2800" dirty="0"/>
              <a:t>en cas de surmenage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l="2694" r="4091"/>
          <a:stretch>
            <a:fillRect/>
          </a:stretch>
        </p:blipFill>
        <p:spPr>
          <a:xfrm>
            <a:off x="6588369" y="2959834"/>
            <a:ext cx="4536831" cy="16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08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6586D-5E6D-40AB-9C78-B5F9AEF2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Et surtout,  ayez confiance en vous... </a:t>
            </a:r>
            <a:br>
              <a:rPr lang="fr-FR" dirty="0"/>
            </a:br>
            <a:r>
              <a:rPr lang="fr-FR" dirty="0"/>
              <a:t> ayez confiance EN l’AUTRE…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935CE-0E59-47EE-9C48-8AE53BAF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09" y="1992286"/>
            <a:ext cx="4726483" cy="3447221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/>
              <a:t>Votre </a:t>
            </a:r>
            <a:r>
              <a:rPr lang="fr-FR" sz="2800" b="1" dirty="0"/>
              <a:t>regard d’amour </a:t>
            </a:r>
          </a:p>
          <a:p>
            <a:pPr>
              <a:buNone/>
            </a:pPr>
            <a:r>
              <a:rPr lang="fr-FR" sz="2800" dirty="0"/>
              <a:t>	diminuera la honte </a:t>
            </a:r>
          </a:p>
          <a:p>
            <a:r>
              <a:rPr lang="fr-FR" sz="2800" dirty="0"/>
              <a:t>Vos </a:t>
            </a:r>
            <a:r>
              <a:rPr lang="fr-FR" sz="2800" b="1" dirty="0"/>
              <a:t>paroles</a:t>
            </a:r>
            <a:r>
              <a:rPr lang="fr-FR" sz="2800" dirty="0"/>
              <a:t> l’aideront  </a:t>
            </a:r>
          </a:p>
          <a:p>
            <a:pPr>
              <a:buNone/>
            </a:pPr>
            <a:r>
              <a:rPr lang="fr-FR" sz="2800" dirty="0"/>
              <a:t>	à comprendre cette trahison</a:t>
            </a:r>
          </a:p>
          <a:p>
            <a:r>
              <a:rPr lang="fr-FR" sz="2800" dirty="0"/>
              <a:t>Vous serez </a:t>
            </a:r>
            <a:r>
              <a:rPr lang="fr-FR" sz="2800" b="1" dirty="0"/>
              <a:t>à ses cotés</a:t>
            </a:r>
            <a:r>
              <a:rPr lang="fr-FR" sz="2800" dirty="0"/>
              <a:t> </a:t>
            </a:r>
          </a:p>
          <a:p>
            <a:pPr>
              <a:buNone/>
            </a:pPr>
            <a:r>
              <a:rPr lang="fr-FR" sz="2800" dirty="0"/>
              <a:t>	autant qu’il en aura besoin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confi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9" y="2250831"/>
            <a:ext cx="5332698" cy="26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12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708D8-F3C5-4BC9-A12D-81973B93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1000834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Mais alors qu’est-ce que le soin 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C1C49F-BB08-48A0-9664-4A630B292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15732"/>
            <a:ext cx="9603275" cy="3517560"/>
          </a:xfrm>
        </p:spPr>
        <p:txBody>
          <a:bodyPr>
            <a:noAutofit/>
          </a:bodyPr>
          <a:lstStyle/>
          <a:p>
            <a:r>
              <a:rPr lang="fr-FR" sz="2800" dirty="0"/>
              <a:t>Le soin commence </a:t>
            </a:r>
          </a:p>
          <a:p>
            <a:pPr>
              <a:buNone/>
            </a:pPr>
            <a:r>
              <a:rPr lang="fr-FR" sz="2800" dirty="0"/>
              <a:t>	dès que des premiers mots sont posés avec bienveillance.</a:t>
            </a:r>
          </a:p>
          <a:p>
            <a:r>
              <a:rPr lang="fr-FR" sz="2800" dirty="0"/>
              <a:t>Il se poursuit </a:t>
            </a:r>
          </a:p>
          <a:p>
            <a:pPr>
              <a:buNone/>
            </a:pPr>
            <a:r>
              <a:rPr lang="fr-FR" sz="2800" dirty="0"/>
              <a:t>	en comprenant comment s’est refermé le piège.</a:t>
            </a:r>
          </a:p>
          <a:p>
            <a:r>
              <a:rPr lang="fr-FR" sz="2800" dirty="0"/>
              <a:t>Il nécessite un travail d’équipe où chacun trouve sa place.</a:t>
            </a:r>
          </a:p>
        </p:txBody>
      </p:sp>
    </p:spTree>
    <p:extLst>
      <p:ext uri="{BB962C8B-B14F-4D97-AF65-F5344CB8AC3E}">
        <p14:creationId xmlns:p14="http://schemas.microsoft.com/office/powerpoint/2010/main" val="403619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E67B5-491B-49DF-8C76-D27FECFA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Combien de temps dure le soin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B2894F-E4C3-44AF-AA83-F4CD730CB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708" y="2050504"/>
            <a:ext cx="8030308" cy="3450613"/>
          </a:xfrm>
        </p:spPr>
        <p:txBody>
          <a:bodyPr>
            <a:normAutofit/>
          </a:bodyPr>
          <a:lstStyle/>
          <a:p>
            <a:r>
              <a:rPr lang="fr-FR" sz="2800" dirty="0"/>
              <a:t>Le sevrage peut être indispensable </a:t>
            </a:r>
          </a:p>
          <a:p>
            <a:pPr>
              <a:buNone/>
            </a:pPr>
            <a:r>
              <a:rPr lang="fr-FR" sz="2800" dirty="0"/>
              <a:t>	mais n’est que la première étape d’un long parcours.</a:t>
            </a:r>
          </a:p>
          <a:p>
            <a:r>
              <a:rPr lang="fr-FR" sz="2800" dirty="0"/>
              <a:t> Le soin ne se réduit pas à la « cure ». </a:t>
            </a:r>
          </a:p>
          <a:p>
            <a:r>
              <a:rPr lang="fr-FR" sz="2800" dirty="0"/>
              <a:t>Le patient choisira qui et comment l’accompagner : c’est le suivi.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l="4269" r="6559"/>
          <a:stretch>
            <a:fillRect/>
          </a:stretch>
        </p:blipFill>
        <p:spPr>
          <a:xfrm>
            <a:off x="433754" y="2161705"/>
            <a:ext cx="2356338" cy="26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60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0B054-D1C5-4062-AD5E-9095E8F0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Pour conclure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6CB858-BDD5-457F-BB8F-6BE0D9C37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600" dirty="0"/>
              <a:t>N’attendez plus pour aborder la question addiction.</a:t>
            </a:r>
          </a:p>
          <a:p>
            <a:r>
              <a:rPr lang="fr-FR" sz="2600" dirty="0"/>
              <a:t>Les soirées sensibilisation sont là pour vous aider à comprendre et parler</a:t>
            </a:r>
          </a:p>
          <a:p>
            <a:r>
              <a:rPr lang="fr-FR" sz="2600" dirty="0"/>
              <a:t>Votre savoir être, votre savoir faire,  votre bienveillance sont transposables.</a:t>
            </a:r>
          </a:p>
          <a:p>
            <a:r>
              <a:rPr lang="fr-FR" sz="2600" dirty="0"/>
              <a:t>Les professionnels ont besoin de vous </a:t>
            </a:r>
          </a:p>
          <a:p>
            <a:pPr>
              <a:buNone/>
            </a:pPr>
            <a:r>
              <a:rPr lang="fr-FR" sz="2600" dirty="0"/>
              <a:t>	pour accompagner les patients et amont et en aval.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572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D5407-3853-4C5F-B641-3D2CEF83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Place  aux questions</a:t>
            </a:r>
          </a:p>
        </p:txBody>
      </p:sp>
      <p:pic>
        <p:nvPicPr>
          <p:cNvPr id="5" name="Espace réservé du contenu 5" descr="question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2581" r="2901" b="8917"/>
          <a:stretch/>
        </p:blipFill>
        <p:spPr>
          <a:xfrm>
            <a:off x="3763108" y="1935661"/>
            <a:ext cx="4419600" cy="3926645"/>
          </a:xfrm>
        </p:spPr>
      </p:pic>
    </p:spTree>
    <p:extLst>
      <p:ext uri="{BB962C8B-B14F-4D97-AF65-F5344CB8AC3E}">
        <p14:creationId xmlns:p14="http://schemas.microsoft.com/office/powerpoint/2010/main" val="227149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3A80D-CC5C-4656-B987-CB4ADF58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37418"/>
          </a:xfrm>
        </p:spPr>
        <p:txBody>
          <a:bodyPr>
            <a:noAutofit/>
          </a:bodyPr>
          <a:lstStyle/>
          <a:p>
            <a:pPr algn="ctr"/>
            <a:r>
              <a:rPr lang="fr-FR" dirty="0"/>
              <a:t>La dépendance physique : un cas particulier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A7D046-334A-47CA-B573-E813934F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814" y="2247704"/>
            <a:ext cx="9603275" cy="2860058"/>
          </a:xfrm>
        </p:spPr>
        <p:txBody>
          <a:bodyPr>
            <a:noAutofit/>
          </a:bodyPr>
          <a:lstStyle/>
          <a:p>
            <a:r>
              <a:rPr lang="fr-FR" sz="2400" dirty="0"/>
              <a:t>La dépendance physique ne peut résumer la souffrance liée a l’alcool.</a:t>
            </a:r>
          </a:p>
          <a:p>
            <a:r>
              <a:rPr lang="fr-FR" sz="2400" dirty="0"/>
              <a:t>Lorsqu'elle est installée, doit faire l’objet de soins médicaux.</a:t>
            </a:r>
          </a:p>
          <a:p>
            <a:r>
              <a:rPr lang="fr-FR" sz="2400" dirty="0"/>
              <a:t>L’alcool : seul produit de dépendance dont on peut </a:t>
            </a:r>
            <a:r>
              <a:rPr lang="fr-FR" sz="2400" b="1" dirty="0"/>
              <a:t>mourir à l’arrêt.</a:t>
            </a:r>
          </a:p>
          <a:p>
            <a:r>
              <a:rPr lang="fr-FR" sz="2400" b="1" dirty="0"/>
              <a:t>5 jours suffisent </a:t>
            </a:r>
            <a:r>
              <a:rPr lang="fr-FR" sz="2400" dirty="0"/>
              <a:t>pour soigner le sevrage physique.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7739" y="1297866"/>
            <a:ext cx="7140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i="1" dirty="0"/>
              <a:t>Ne pas méconnaître les dangers, ni surestimer la fréquence.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78" y="4097962"/>
            <a:ext cx="2542440" cy="16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0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904B4-C734-4E49-BADB-08AD40AB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LE SILENCE TUE PLUS QUE LES PRODUITS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7D708-CCD0-4628-8369-AF64B4107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Personne ne sait </a:t>
            </a:r>
            <a:r>
              <a:rPr lang="fr-FR" sz="3200" b="1" dirty="0"/>
              <a:t>spontanément</a:t>
            </a:r>
            <a:r>
              <a:rPr lang="fr-FR" sz="3200" dirty="0"/>
              <a:t> parler « Addiction »</a:t>
            </a:r>
          </a:p>
          <a:p>
            <a:r>
              <a:rPr lang="fr-FR" sz="3200" dirty="0"/>
              <a:t>Une bonne nouvelle : cela s’apprend</a:t>
            </a:r>
          </a:p>
          <a:p>
            <a:r>
              <a:rPr lang="fr-FR" sz="3200" dirty="0"/>
              <a:t>Un temporalité incontournable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1386" b="27399"/>
          <a:stretch/>
        </p:blipFill>
        <p:spPr>
          <a:xfrm>
            <a:off x="7042521" y="3821725"/>
            <a:ext cx="3792865" cy="1664676"/>
          </a:xfrm>
          <a:prstGeom prst="roundRect">
            <a:avLst>
              <a:gd name="adj" fmla="val 27374"/>
            </a:avLst>
          </a:prstGeom>
        </p:spPr>
      </p:pic>
    </p:spTree>
    <p:extLst>
      <p:ext uri="{BB962C8B-B14F-4D97-AF65-F5344CB8AC3E}">
        <p14:creationId xmlns:p14="http://schemas.microsoft.com/office/powerpoint/2010/main" val="301564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CD9E8-3DBD-47BC-B044-444FADA9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/>
              <a:t>Chaque intervenant de proximité  </a:t>
            </a:r>
            <a:br>
              <a:rPr lang="fr-FR" sz="3600" dirty="0"/>
            </a:br>
            <a:r>
              <a:rPr lang="fr-FR" sz="3600" dirty="0"/>
              <a:t>a un rôle  À jouer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8C19B4-46D6-4F95-BEF3-EC41B3602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8862" y="2139832"/>
            <a:ext cx="6729046" cy="3448595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fr-FR" sz="3600" dirty="0"/>
              <a:t>Aborder la question de sa place.</a:t>
            </a:r>
          </a:p>
          <a:p>
            <a:pPr>
              <a:buClr>
                <a:srgbClr val="0070C0"/>
              </a:buClr>
            </a:pPr>
            <a:r>
              <a:rPr lang="fr-FR" sz="3600" dirty="0"/>
              <a:t>Inquiétude , Affection , Autorité… </a:t>
            </a:r>
          </a:p>
          <a:p>
            <a:pPr>
              <a:buClr>
                <a:srgbClr val="0070C0"/>
              </a:buClr>
            </a:pPr>
            <a:r>
              <a:rPr lang="fr-FR" sz="3600" dirty="0"/>
              <a:t>Se rapprocher                             des autres intervenants.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567" y="2216867"/>
            <a:ext cx="3529853" cy="2863576"/>
          </a:xfrm>
          <a:prstGeom prst="round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D89241B-8C3A-A945-BD1E-4C5F0591B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97" b="21412"/>
          <a:stretch/>
        </p:blipFill>
        <p:spPr>
          <a:xfrm>
            <a:off x="10864466" y="5201587"/>
            <a:ext cx="1200329" cy="5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0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57E95-CFD2-4FBD-8E89-8666D37B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Ne parlons plus « </a:t>
            </a:r>
            <a:r>
              <a:rPr lang="fr-FR" b="1" dirty="0"/>
              <a:t>DE </a:t>
            </a:r>
            <a:r>
              <a:rPr lang="fr-FR" dirty="0"/>
              <a:t>» la personne </a:t>
            </a:r>
            <a:br>
              <a:rPr lang="fr-FR" dirty="0"/>
            </a:br>
            <a:r>
              <a:rPr lang="fr-FR" dirty="0"/>
              <a:t>mais « </a:t>
            </a:r>
            <a:r>
              <a:rPr lang="fr-FR" b="1" dirty="0"/>
              <a:t>À </a:t>
            </a:r>
            <a:r>
              <a:rPr lang="fr-FR" dirty="0"/>
              <a:t>» la personne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E12BFC-45D6-49B2-A5AE-D6CB17B40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292" y="2601886"/>
            <a:ext cx="5216769" cy="2216299"/>
          </a:xfrm>
        </p:spPr>
        <p:txBody>
          <a:bodyPr>
            <a:normAutofit fontScale="92500"/>
          </a:bodyPr>
          <a:lstStyle/>
          <a:p>
            <a:r>
              <a:rPr lang="fr-FR" sz="3500" dirty="0"/>
              <a:t>Ne perdons plus de temps à trouver LA bonne personne  … celle qui saura parler.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ED60D14F-7DB7-43ED-8B9F-9A2D424A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23" y="2033668"/>
            <a:ext cx="2333746" cy="35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3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FA75F-91AE-4F51-95D9-E898F138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/>
              <a:t>L’alcool  : </a:t>
            </a:r>
            <a:br>
              <a:rPr lang="fr-FR" sz="3600" dirty="0"/>
            </a:br>
            <a:r>
              <a:rPr lang="fr-FR" sz="3600" dirty="0"/>
              <a:t>un produit addictif particulier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845997-26ED-4FB9-BF6C-57C64BF2D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150" y="2422822"/>
            <a:ext cx="6985817" cy="2981517"/>
          </a:xfrm>
        </p:spPr>
        <p:txBody>
          <a:bodyPr>
            <a:normAutofit/>
          </a:bodyPr>
          <a:lstStyle/>
          <a:p>
            <a:r>
              <a:rPr lang="fr-FR" sz="3200" dirty="0"/>
              <a:t>Fait partie de notre culture </a:t>
            </a:r>
            <a:endParaRPr lang="fr-FR" sz="200" dirty="0"/>
          </a:p>
          <a:p>
            <a:r>
              <a:rPr lang="fr-FR" sz="3200" dirty="0"/>
              <a:t>Accompagne tous les moments festifs</a:t>
            </a:r>
            <a:endParaRPr lang="fr-FR" sz="1100" dirty="0"/>
          </a:p>
          <a:p>
            <a:r>
              <a:rPr lang="fr-FR" sz="3200" dirty="0"/>
              <a:t>Fruit de la vigne et du travail            des hommes…</a:t>
            </a:r>
            <a:endParaRPr lang="fr-FR" sz="2400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482" y="1976948"/>
            <a:ext cx="2680472" cy="1501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017" y="3764374"/>
            <a:ext cx="2699488" cy="17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8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42705-A6A4-4D3E-907F-DD90A005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14093"/>
          </a:xfrm>
        </p:spPr>
        <p:txBody>
          <a:bodyPr/>
          <a:lstStyle/>
          <a:p>
            <a:pPr algn="ctr"/>
            <a:r>
              <a:rPr lang="fr-FR" dirty="0"/>
              <a:t>Il est des nôtres , il a bu comme les autres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11228-EDFE-40FB-8E7F-E7481B356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009" y="2343979"/>
            <a:ext cx="6262205" cy="2732114"/>
          </a:xfrm>
        </p:spPr>
        <p:txBody>
          <a:bodyPr/>
          <a:lstStyle/>
          <a:p>
            <a:r>
              <a:rPr lang="fr-FR" sz="3200" dirty="0"/>
              <a:t>Et nous, où en sommes nous ?</a:t>
            </a:r>
          </a:p>
          <a:p>
            <a:pPr>
              <a:buNone/>
            </a:pPr>
            <a:endParaRPr lang="fr-FR" sz="500" dirty="0"/>
          </a:p>
          <a:p>
            <a:r>
              <a:rPr lang="fr-FR" sz="3200" dirty="0"/>
              <a:t>Et nos proches ? Nos amis ?     Nos conjoints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15379" y="1266092"/>
            <a:ext cx="5458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1" dirty="0"/>
              <a:t>Mais c’est un ivrogne et ça se voit </a:t>
            </a:r>
            <a:r>
              <a:rPr lang="is-IS" sz="2800" i="1" dirty="0"/>
              <a:t>…</a:t>
            </a:r>
            <a:endParaRPr lang="fr-FR" sz="28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 l="2176" t="11624" r="2546" b="18579"/>
          <a:stretch>
            <a:fillRect/>
          </a:stretch>
        </p:blipFill>
        <p:spPr>
          <a:xfrm>
            <a:off x="6951785" y="2379784"/>
            <a:ext cx="4324323" cy="22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9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AE05C-CE57-4D83-869E-5409C4AA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Trop  tôt ou …. Trop  tard 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C98AD-42F3-4135-A0AA-1499A794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179" y="2132964"/>
            <a:ext cx="9603275" cy="3118976"/>
          </a:xfrm>
        </p:spPr>
        <p:txBody>
          <a:bodyPr>
            <a:normAutofit/>
          </a:bodyPr>
          <a:lstStyle/>
          <a:p>
            <a:r>
              <a:rPr lang="fr-FR" sz="2800" dirty="0"/>
              <a:t>Il n’en est pas encore là …</a:t>
            </a:r>
          </a:p>
          <a:p>
            <a:pPr>
              <a:buNone/>
            </a:pPr>
            <a:endParaRPr lang="fr-FR" sz="1200" dirty="0"/>
          </a:p>
          <a:p>
            <a:r>
              <a:rPr lang="fr-FR" sz="2800" dirty="0"/>
              <a:t>Et ensuite que dois je faire ?</a:t>
            </a:r>
          </a:p>
          <a:p>
            <a:pPr>
              <a:buNone/>
            </a:pPr>
            <a:endParaRPr lang="fr-FR" sz="1100" dirty="0"/>
          </a:p>
          <a:p>
            <a:r>
              <a:rPr lang="fr-FR" sz="2800" dirty="0"/>
              <a:t>On ne peut plus rien faire pour lui.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l="3586" t="7678" r="3644" b="6254"/>
          <a:stretch>
            <a:fillRect/>
          </a:stretch>
        </p:blipFill>
        <p:spPr>
          <a:xfrm>
            <a:off x="6774795" y="2121876"/>
            <a:ext cx="4033881" cy="28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5070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487</TotalTime>
  <Words>2437</Words>
  <Application>Microsoft Macintosh PowerPoint</Application>
  <PresentationFormat>Grand écran</PresentationFormat>
  <Paragraphs>205</Paragraphs>
  <Slides>25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Corbel</vt:lpstr>
      <vt:lpstr>Gill Sans MT</vt:lpstr>
      <vt:lpstr>Helvetica</vt:lpstr>
      <vt:lpstr>Galerie</vt:lpstr>
      <vt:lpstr>N’AYEZ PAS PEUR …. DE PARLER  ADDICTION</vt:lpstr>
      <vt:lpstr>Un constat attristé et dommageable : </vt:lpstr>
      <vt:lpstr>La dépendance physique : un cas particulier </vt:lpstr>
      <vt:lpstr>LE SILENCE TUE PLUS QUE LES PRODUITS</vt:lpstr>
      <vt:lpstr>Chaque intervenant de proximité   a un rôle  À jouer</vt:lpstr>
      <vt:lpstr>Ne parlons plus « DE » la personne  mais « À » la personne</vt:lpstr>
      <vt:lpstr>L’alcool  :  un produit addictif particulier</vt:lpstr>
      <vt:lpstr>Il est des nôtres , il a bu comme les autres</vt:lpstr>
      <vt:lpstr>Trop  tôt ou …. Trop  tard ??</vt:lpstr>
      <vt:lpstr>Pourquoi ce malaise ? </vt:lpstr>
      <vt:lpstr>Le poids des représentations </vt:lpstr>
      <vt:lpstr>LE DÉNI :  un mécanisme de défense protecteur</vt:lpstr>
      <vt:lpstr>Comment faire l’avance de la parole ?</vt:lpstr>
      <vt:lpstr>Quelques pistes  pour nourrir  votre bienveillance</vt:lpstr>
      <vt:lpstr>Trouble de l’usage de l’alcool :  11 critères </vt:lpstr>
      <vt:lpstr>Perte de contrôle : un concept central</vt:lpstr>
      <vt:lpstr>IdÉe obsédante </vt:lpstr>
      <vt:lpstr>Poursuite de la consommation  malgré des dommages dans différents domaines</vt:lpstr>
      <vt:lpstr>Alors que faire ? Que dire ?</vt:lpstr>
      <vt:lpstr>Pour illustrer cette approche :  osez  aborder</vt:lpstr>
      <vt:lpstr>Et surtout,  ayez confiance en vous...   ayez confiance EN l’AUTRE…</vt:lpstr>
      <vt:lpstr>Mais alors qu’est-ce que le soin  ? </vt:lpstr>
      <vt:lpstr>Combien de temps dure le soin ?</vt:lpstr>
      <vt:lpstr>Pour conclure </vt:lpstr>
      <vt:lpstr>Place  aux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N’AYEZ PAS PEUR …. DE PARLER D’ALCOOL</dc:title>
  <dc:creator>Micheline Claudon</dc:creator>
  <cp:lastModifiedBy>Micheline Claudon</cp:lastModifiedBy>
  <cp:revision>54</cp:revision>
  <dcterms:created xsi:type="dcterms:W3CDTF">2018-10-14T15:20:06Z</dcterms:created>
  <dcterms:modified xsi:type="dcterms:W3CDTF">2023-10-15T07:24:23Z</dcterms:modified>
</cp:coreProperties>
</file>